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h1RmxIio7cx6Die2OkyQoeIekiS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TAR LORD"/>
  <p:cmAuthor clrIdx="1" id="1" initials="" lastIdx="1" name="Jimmy Hu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0BE5E2-CC0D-4BF8-AEA5-F0CE0E0E7E2D}">
  <a:tblStyle styleId="{FA0BE5E2-CC0D-4BF8-AEA5-F0CE0E0E7E2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15T16:52:57.402">
    <p:pos x="6000" y="0"/>
    <p:text>完工(?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i0fcW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5-15T16:43:35.706">
    <p:pos x="591" y="750"/>
    <p:text>中括號應該就可以了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i0fcW4"/>
      </p:ext>
    </p:extLst>
  </p:cm>
  <p:cm authorId="1" idx="1" dt="2022-05-15T16:43:35.706">
    <p:pos x="591" y="750"/>
    <p:text>下高斯打不出來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i0fcW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26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3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3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zh-TW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zh-TW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zh-TW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zh-TW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2" name="Google Shape;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agiclen.org/binary-search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第40組 (A)小題報告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671250" y="3174875"/>
            <a:ext cx="7801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800"/>
              <a:t>張薷云 108602513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800"/>
              <a:t>顏紹同 109502561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800"/>
              <a:t> 黃鉦鈞 108403529</a:t>
            </a:r>
            <a:endParaRPr b="1" sz="1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參考資料</a:t>
            </a:r>
            <a:endParaRPr b="1" sz="3600"/>
          </a:p>
        </p:txBody>
      </p:sp>
      <p:sp>
        <p:nvSpPr>
          <p:cNvPr id="232" name="Google Shape;232;p1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u="sng"/>
              <a:t>二元搜尋(Binary Search)演算法，簡單又快速的搜尋演算法(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https://magiclen.org/binary-search/</a:t>
            </a:r>
            <a:r>
              <a:rPr lang="zh-TW" u="sng"/>
              <a:t>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zh-TW"/>
              <a:t>THANKS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311700" y="1152475"/>
            <a:ext cx="85206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3000">
                <a:latin typeface="Times New Roman"/>
                <a:ea typeface="Times New Roman"/>
                <a:cs typeface="Times New Roman"/>
                <a:sym typeface="Times New Roman"/>
              </a:rPr>
              <a:t>A.舉一個8個元素的陣列為例說明二元搜尋演算法執行情形，分別說明: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zh-TW" sz="3000">
                <a:latin typeface="Times New Roman"/>
                <a:ea typeface="Times New Roman"/>
                <a:cs typeface="Times New Roman"/>
                <a:sym typeface="Times New Roman"/>
              </a:rPr>
              <a:t>1.最佳狀況時間複雜度找到目標元素、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zh-TW" sz="3000">
                <a:latin typeface="Times New Roman"/>
                <a:ea typeface="Times New Roman"/>
                <a:cs typeface="Times New Roman"/>
                <a:sym typeface="Times New Roman"/>
              </a:rPr>
              <a:t>2.最壞狀況時間複雜度找到目標元素及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b="1" lang="zh-TW" sz="3000">
                <a:latin typeface="Times New Roman"/>
                <a:ea typeface="Times New Roman"/>
                <a:cs typeface="Times New Roman"/>
                <a:sym typeface="Times New Roman"/>
              </a:rPr>
              <a:t>3.最壞狀況時間複雜度找不到目標元素。</a:t>
            </a:r>
            <a:endParaRPr b="1" sz="3000"/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3988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3600"/>
              <a:t>題目</a:t>
            </a:r>
            <a:endParaRPr b="1" sz="36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二元搜尋法</a:t>
            </a:r>
            <a:endParaRPr/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425" y="1145450"/>
            <a:ext cx="70199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"/>
          <p:cNvSpPr txBox="1"/>
          <p:nvPr/>
        </p:nvSpPr>
        <p:spPr>
          <a:xfrm>
            <a:off x="1002425" y="4490675"/>
            <a:ext cx="67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如果有8個元素，這中間的索引值(m)會是3(無條件捨去到整數位)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二元搜尋法</a:t>
            </a:r>
            <a:endParaRPr/>
          </a:p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938500" y="1191300"/>
            <a:ext cx="67971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Algorithm BinarySearch(A, l, r, 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Input： 由小到大排序且索引由0開始編號的數值陣列A、欲搜尋的目標數值t、搜尋範圍索引l(最左)與r(最右)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Output：目標數值的索引值或-1(代表目標數值不再陣列A中)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1. </a:t>
            </a:r>
            <a:r>
              <a:rPr b="1" lang="zh-TW"/>
              <a:t>while</a:t>
            </a:r>
            <a:r>
              <a:rPr lang="zh-TW"/>
              <a:t> l &lt;= r </a:t>
            </a:r>
            <a:r>
              <a:rPr b="1" lang="zh-TW"/>
              <a:t>do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2. 	m &lt;- [(l + r) / 2]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3. 	</a:t>
            </a:r>
            <a:r>
              <a:rPr b="1" lang="zh-TW"/>
              <a:t>if</a:t>
            </a:r>
            <a:r>
              <a:rPr lang="zh-TW"/>
              <a:t> t = A[m] then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4.		</a:t>
            </a:r>
            <a:r>
              <a:rPr b="1" lang="zh-TW"/>
              <a:t>return</a:t>
            </a:r>
            <a:r>
              <a:rPr lang="zh-TW"/>
              <a:t> 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5.	</a:t>
            </a:r>
            <a:r>
              <a:rPr b="1" lang="zh-TW"/>
              <a:t>else</a:t>
            </a: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6.		</a:t>
            </a:r>
            <a:r>
              <a:rPr b="1" lang="zh-TW"/>
              <a:t>if</a:t>
            </a:r>
            <a:r>
              <a:rPr lang="zh-TW"/>
              <a:t> t &gt; A[m] </a:t>
            </a:r>
            <a:r>
              <a:rPr b="1" lang="zh-TW"/>
              <a:t>then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7.			l &lt;- m + 1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8.		</a:t>
            </a:r>
            <a:r>
              <a:rPr b="1" lang="zh-TW"/>
              <a:t>else</a:t>
            </a: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9.			r &lt;- m - 1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10. </a:t>
            </a:r>
            <a:r>
              <a:rPr b="1" lang="zh-TW"/>
              <a:t>return </a:t>
            </a:r>
            <a:r>
              <a:rPr lang="zh-TW"/>
              <a:t>-1</a:t>
            </a:r>
            <a:endParaRPr/>
          </a:p>
        </p:txBody>
      </p:sp>
      <p:sp>
        <p:nvSpPr>
          <p:cNvPr id="182" name="Google Shape;182;p4"/>
          <p:cNvSpPr txBox="1"/>
          <p:nvPr/>
        </p:nvSpPr>
        <p:spPr>
          <a:xfrm>
            <a:off x="1009725" y="4651150"/>
            <a:ext cx="67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如果有8個元素，這中間的索引值(m)會是3(無條件捨去到整數位)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title"/>
          </p:nvPr>
        </p:nvSpPr>
        <p:spPr>
          <a:xfrm>
            <a:off x="938500" y="445025"/>
            <a:ext cx="7704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1.最佳狀況時間複雜度找到目標元素</a:t>
            </a:r>
            <a:endParaRPr/>
          </a:p>
        </p:txBody>
      </p:sp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938500" y="1659275"/>
            <a:ext cx="4946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zh-TW"/>
              <a:t>當要找的元素剛好在序列正中間，</a:t>
            </a:r>
            <a:r>
              <a:rPr lang="zh-TW">
                <a:solidFill>
                  <a:srgbClr val="FFFFFF"/>
                </a:solidFill>
              </a:rPr>
              <a:t>例:</a:t>
            </a:r>
            <a:endParaRPr/>
          </a:p>
        </p:txBody>
      </p:sp>
      <p:graphicFrame>
        <p:nvGraphicFramePr>
          <p:cNvPr id="189" name="Google Shape;189;p5"/>
          <p:cNvGraphicFramePr/>
          <p:nvPr/>
        </p:nvGraphicFramePr>
        <p:xfrm>
          <a:off x="938488" y="21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{FA0BE5E2-CC0D-4BF8-AEA5-F0CE0E0E7E2D}</a:tableStyleId>
              </a:tblPr>
              <a:tblGrid>
                <a:gridCol w="865500"/>
                <a:gridCol w="630575"/>
                <a:gridCol w="630575"/>
                <a:gridCol w="630575"/>
                <a:gridCol w="630575"/>
                <a:gridCol w="630575"/>
                <a:gridCol w="630575"/>
                <a:gridCol w="630575"/>
                <a:gridCol w="6305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索引(i)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數值(A)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32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47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" name="Google Shape;190;p5"/>
          <p:cNvSpPr txBox="1"/>
          <p:nvPr/>
        </p:nvSpPr>
        <p:spPr>
          <a:xfrm>
            <a:off x="927600" y="3264775"/>
            <a:ext cx="62562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target=32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1: 	l=0	r=7	m=3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A[3]=32 ==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在第一輪就找到，故為最佳時間複雜度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值為O(1)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938500" y="445025"/>
            <a:ext cx="7704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2.最壞狀況時間複雜度找到目標元素</a:t>
            </a:r>
            <a:endParaRPr/>
          </a:p>
        </p:txBody>
      </p:sp>
      <p:sp>
        <p:nvSpPr>
          <p:cNvPr id="196" name="Google Shape;196;p6"/>
          <p:cNvSpPr txBox="1"/>
          <p:nvPr>
            <p:ph idx="1" type="body"/>
          </p:nvPr>
        </p:nvSpPr>
        <p:spPr>
          <a:xfrm>
            <a:off x="938500" y="1659275"/>
            <a:ext cx="4946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zh-TW"/>
              <a:t>當二分到不能在二分後才找到元素，</a:t>
            </a:r>
            <a:r>
              <a:rPr lang="zh-TW">
                <a:solidFill>
                  <a:srgbClr val="FFFFFF"/>
                </a:solidFill>
              </a:rPr>
              <a:t>例:</a:t>
            </a:r>
            <a:endParaRPr/>
          </a:p>
        </p:txBody>
      </p:sp>
      <p:graphicFrame>
        <p:nvGraphicFramePr>
          <p:cNvPr id="197" name="Google Shape;197;p6"/>
          <p:cNvGraphicFramePr/>
          <p:nvPr/>
        </p:nvGraphicFramePr>
        <p:xfrm>
          <a:off x="938488" y="21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{FA0BE5E2-CC0D-4BF8-AEA5-F0CE0E0E7E2D}</a:tableStyleId>
              </a:tblPr>
              <a:tblGrid>
                <a:gridCol w="865500"/>
                <a:gridCol w="630575"/>
                <a:gridCol w="630575"/>
                <a:gridCol w="630575"/>
                <a:gridCol w="630575"/>
                <a:gridCol w="630575"/>
                <a:gridCol w="630575"/>
                <a:gridCol w="630575"/>
                <a:gridCol w="6305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索引(i)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數值(A)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47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67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6"/>
          <p:cNvSpPr txBox="1"/>
          <p:nvPr/>
        </p:nvSpPr>
        <p:spPr>
          <a:xfrm>
            <a:off x="927600" y="3264775"/>
            <a:ext cx="25347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target=67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1: 	l=0	r=7	m=3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A[3]=32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938500" y="4130275"/>
            <a:ext cx="25347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2: 	l=4	r=7	m=5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A[5]=47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3695725" y="3450225"/>
            <a:ext cx="2534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3: 	l=6	r=7	m=6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A[6]=61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3695725" y="4130275"/>
            <a:ext cx="5157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4: 	l=7	r=7	m=7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A[7]=67 ==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當l=m=r時才找到元素，代表是分割到最後的情況才找到元素，是為最壞狀況時間複雜度，值為O(logn)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type="title"/>
          </p:nvPr>
        </p:nvSpPr>
        <p:spPr>
          <a:xfrm>
            <a:off x="549500" y="949300"/>
            <a:ext cx="3369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>
                <a:latin typeface="Arial"/>
                <a:ea typeface="Arial"/>
                <a:cs typeface="Arial"/>
                <a:sym typeface="Arial"/>
              </a:rPr>
              <a:t>時間複雜度分析(補)</a:t>
            </a:r>
            <a:endParaRPr sz="800"/>
          </a:p>
        </p:txBody>
      </p:sp>
      <p:sp>
        <p:nvSpPr>
          <p:cNvPr id="207" name="Google Shape;207;p7"/>
          <p:cNvSpPr txBox="1"/>
          <p:nvPr>
            <p:ph idx="1" type="body"/>
          </p:nvPr>
        </p:nvSpPr>
        <p:spPr>
          <a:xfrm>
            <a:off x="336550" y="1500800"/>
            <a:ext cx="58332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100">
                <a:latin typeface="Arial"/>
                <a:ea typeface="Arial"/>
                <a:cs typeface="Arial"/>
                <a:sym typeface="Arial"/>
              </a:rPr>
              <a:t>假設搜尋範圍內有n個元素，則時間複雜度T(n)為: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100">
                <a:latin typeface="Arial"/>
                <a:ea typeface="Arial"/>
                <a:cs typeface="Arial"/>
                <a:sym typeface="Arial"/>
              </a:rPr>
              <a:t>T(n)  = T(n/2)+1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100">
                <a:latin typeface="Arial"/>
                <a:ea typeface="Arial"/>
                <a:cs typeface="Arial"/>
                <a:sym typeface="Arial"/>
              </a:rPr>
              <a:t>  = T(n/4)+1+1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100">
                <a:latin typeface="Arial"/>
                <a:ea typeface="Arial"/>
                <a:cs typeface="Arial"/>
                <a:sym typeface="Arial"/>
              </a:rPr>
              <a:t> 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100">
                <a:latin typeface="Arial"/>
                <a:ea typeface="Arial"/>
                <a:cs typeface="Arial"/>
                <a:sym typeface="Arial"/>
              </a:rPr>
              <a:t>  =T(n/2</a:t>
            </a:r>
            <a:r>
              <a:rPr baseline="30000" lang="zh-TW" sz="38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2100">
                <a:latin typeface="Arial"/>
                <a:ea typeface="Arial"/>
                <a:cs typeface="Arial"/>
                <a:sym typeface="Arial"/>
              </a:rPr>
              <a:t>)+k*1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800"/>
          </a:p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>
            <a:off x="4471150" y="2126225"/>
            <a:ext cx="4355400" cy="2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600">
                <a:latin typeface="Arial"/>
                <a:ea typeface="Arial"/>
                <a:cs typeface="Arial"/>
                <a:sym typeface="Arial"/>
              </a:rPr>
              <a:t>令n/2</a:t>
            </a:r>
            <a:r>
              <a:rPr baseline="30000" lang="zh-TW" sz="43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2600">
                <a:latin typeface="Arial"/>
                <a:ea typeface="Arial"/>
                <a:cs typeface="Arial"/>
                <a:sym typeface="Arial"/>
              </a:rPr>
              <a:t>=1 ，則n = 2</a:t>
            </a:r>
            <a:r>
              <a:rPr baseline="30000" lang="zh-TW" sz="43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2600">
                <a:latin typeface="Arial"/>
                <a:ea typeface="Arial"/>
                <a:cs typeface="Arial"/>
                <a:sym typeface="Arial"/>
              </a:rPr>
              <a:t> 且k=log n, 我們可得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600">
                <a:latin typeface="Arial"/>
                <a:ea typeface="Arial"/>
                <a:cs typeface="Arial"/>
                <a:sym typeface="Arial"/>
              </a:rPr>
              <a:t>  T(n)   = T(1)+k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600">
                <a:latin typeface="Arial"/>
                <a:ea typeface="Arial"/>
                <a:cs typeface="Arial"/>
                <a:sym typeface="Arial"/>
              </a:rPr>
              <a:t>  = 1+k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zh-TW" sz="2600">
                <a:latin typeface="Arial"/>
                <a:ea typeface="Arial"/>
                <a:cs typeface="Arial"/>
                <a:sym typeface="Arial"/>
              </a:rPr>
              <a:t>  = O(log n)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700"/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425" y="2126225"/>
            <a:ext cx="23050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type="title"/>
          </p:nvPr>
        </p:nvSpPr>
        <p:spPr>
          <a:xfrm>
            <a:off x="938500" y="445025"/>
            <a:ext cx="7704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3.最壞狀況時間複雜度找不到目標元素</a:t>
            </a:r>
            <a:endParaRPr/>
          </a:p>
        </p:txBody>
      </p:sp>
      <p:sp>
        <p:nvSpPr>
          <p:cNvPr id="215" name="Google Shape;215;p8"/>
          <p:cNvSpPr txBox="1"/>
          <p:nvPr>
            <p:ph idx="1" type="body"/>
          </p:nvPr>
        </p:nvSpPr>
        <p:spPr>
          <a:xfrm>
            <a:off x="938500" y="1659275"/>
            <a:ext cx="4946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zh-TW"/>
              <a:t>目標元素不在序列內，</a:t>
            </a:r>
            <a:r>
              <a:rPr lang="zh-TW">
                <a:solidFill>
                  <a:srgbClr val="FFFFFF"/>
                </a:solidFill>
              </a:rPr>
              <a:t>例:</a:t>
            </a:r>
            <a:endParaRPr/>
          </a:p>
        </p:txBody>
      </p:sp>
      <p:graphicFrame>
        <p:nvGraphicFramePr>
          <p:cNvPr id="216" name="Google Shape;216;p8"/>
          <p:cNvGraphicFramePr/>
          <p:nvPr/>
        </p:nvGraphicFramePr>
        <p:xfrm>
          <a:off x="938488" y="21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{FA0BE5E2-CC0D-4BF8-AEA5-F0CE0E0E7E2D}</a:tableStyleId>
              </a:tblPr>
              <a:tblGrid>
                <a:gridCol w="865500"/>
                <a:gridCol w="630575"/>
                <a:gridCol w="630575"/>
                <a:gridCol w="630575"/>
                <a:gridCol w="630575"/>
                <a:gridCol w="630575"/>
                <a:gridCol w="630575"/>
                <a:gridCol w="630575"/>
                <a:gridCol w="6305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索引(i)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數值(A)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38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47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lt1"/>
                          </a:solidFill>
                        </a:rPr>
                        <a:t>67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7" name="Google Shape;217;p8"/>
          <p:cNvSpPr txBox="1"/>
          <p:nvPr/>
        </p:nvSpPr>
        <p:spPr>
          <a:xfrm>
            <a:off x="927600" y="3264775"/>
            <a:ext cx="25347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target=69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1: 	l=0	r=7	m=3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A[3]=32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938500" y="4130275"/>
            <a:ext cx="25347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2: 	l=4	r=7	m=5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A[5]=47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3695725" y="3450225"/>
            <a:ext cx="2534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3: 	l=6	r=7	m=6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A[6]=61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3695725" y="3991000"/>
            <a:ext cx="5157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round 4: 	l=7	r=7	m=7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A[7]=67 != target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當l=m=r時尚未找到元素，代表分割到最後的情況仍找不到元素，是為最壞狀況時間複雜度找不到目標元素，值為O(logn)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3600"/>
              <a:t>分工表</a:t>
            </a:r>
            <a:endParaRPr sz="3600"/>
          </a:p>
        </p:txBody>
      </p:sp>
      <p:sp>
        <p:nvSpPr>
          <p:cNvPr id="226" name="Google Shape;226;p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張薷云：報告元帥大將軍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顏紹同：簡報框架工程師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zh-TW" sz="2400"/>
              <a:t>黃鉦鈞：古籍資料搜查長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